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76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"/><Relationship Id="rId4" Type="http://schemas.openxmlformats.org/officeDocument/2006/relationships/image" Target="../media/image6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t>Fire and Smoke Detection Using Multimodal Fusion with Explainability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Final Year Capstone Project - Review 1</a:t>
            </a:r>
            <a:br>
              <a:rPr lang="en-IN" sz="2800" dirty="0">
                <a:solidFill>
                  <a:schemeClr val="tx1"/>
                </a:solidFill>
                <a:highlight>
                  <a:srgbClr val="FFFF00"/>
                </a:highlight>
              </a:rPr>
            </a:br>
            <a:r>
              <a:rPr lang="en-IN" sz="2800" dirty="0">
                <a:solidFill>
                  <a:schemeClr val="tx1"/>
                </a:solidFill>
                <a:highlight>
                  <a:srgbClr val="FFFF00"/>
                </a:highlight>
              </a:rPr>
              <a:t>Guide – Dr. Geetha S. </a:t>
            </a:r>
            <a:endParaRPr sz="28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r>
              <a:rPr sz="2800" dirty="0">
                <a:solidFill>
                  <a:schemeClr val="tx1"/>
                </a:solidFill>
                <a:highlight>
                  <a:srgbClr val="FFFF00"/>
                </a:highlight>
              </a:rPr>
              <a:t>Bhavya Chanana</a:t>
            </a:r>
            <a:r>
              <a:rPr lang="en-IN" sz="2800" dirty="0">
                <a:solidFill>
                  <a:schemeClr val="tx1"/>
                </a:solidFill>
                <a:highlight>
                  <a:srgbClr val="FFFF00"/>
                </a:highlight>
              </a:rPr>
              <a:t> – 21BCE1414</a:t>
            </a:r>
          </a:p>
          <a:p>
            <a:r>
              <a:rPr lang="en-IN" sz="2800" dirty="0">
                <a:solidFill>
                  <a:schemeClr val="tx1"/>
                </a:solidFill>
                <a:highlight>
                  <a:srgbClr val="FFFF00"/>
                </a:highlight>
              </a:rPr>
              <a:t>Atharva </a:t>
            </a:r>
            <a:r>
              <a:rPr lang="en-IN" sz="2800" dirty="0" err="1">
                <a:solidFill>
                  <a:schemeClr val="tx1"/>
                </a:solidFill>
                <a:highlight>
                  <a:srgbClr val="FFFF00"/>
                </a:highlight>
              </a:rPr>
              <a:t>Bodke</a:t>
            </a:r>
            <a:r>
              <a:rPr lang="en-IN" sz="2800" dirty="0">
                <a:solidFill>
                  <a:schemeClr val="tx1"/>
                </a:solidFill>
                <a:highlight>
                  <a:srgbClr val="FFFF00"/>
                </a:highlight>
              </a:rPr>
              <a:t> – 21BAI1855</a:t>
            </a:r>
          </a:p>
          <a:p>
            <a:endParaRPr lang="en-IN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Pipeline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Download fire labels from MODIS/VIIRS.</a:t>
            </a:r>
          </a:p>
          <a:p>
            <a:r>
              <a:t>2. Align with Sentinel-2, ERA5, and LANDFIRE data.</a:t>
            </a:r>
          </a:p>
          <a:p>
            <a:r>
              <a:t>3. Create fire and non-fire training samples.</a:t>
            </a:r>
          </a:p>
          <a:p>
            <a:r>
              <a:t>4. Store in structured formats for ML training.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Fetching Fire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Use Google Earth Engine (GEE) API to download fire locations.</a:t>
            </a:r>
          </a:p>
          <a:p>
            <a:r>
              <a:rPr dirty="0"/>
              <a:t> Filter by region and date to match Sentinel-2 coverage.</a:t>
            </a:r>
          </a:p>
          <a:p>
            <a:r>
              <a:rPr dirty="0"/>
              <a:t>Export as CSV for further processing.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Matching Fire Labels with Satellite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Extract spectral features from Sentinel-2 images.</a:t>
            </a:r>
          </a:p>
          <a:p>
            <a:r>
              <a:rPr dirty="0"/>
              <a:t> Match fire locations with weather (ERA5) and terrain (LANDFIRE).</a:t>
            </a:r>
          </a:p>
          <a:p>
            <a:r>
              <a:rPr dirty="0"/>
              <a:t> Create labeled dataset for training.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Storage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Fire data stored as CSV (structured tabular data).</a:t>
            </a:r>
          </a:p>
          <a:p>
            <a:r>
              <a:t>• Satellite images stored as GeoTIFF (for CNNs).</a:t>
            </a:r>
          </a:p>
          <a:p>
            <a:r>
              <a:t>• Final dataset contains fire/non-fire labels with features.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Satellite Encoder: MobileNetV3 for multispectral features.</a:t>
            </a:r>
          </a:p>
          <a:p>
            <a:r>
              <a:t>• Weather/Terrain Encoder: Transformer/MLP for tabular data.</a:t>
            </a:r>
          </a:p>
          <a:p>
            <a:r>
              <a:t>• Cross-Modal Fusion: Transformer-based attention mechanism.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581" y="685800"/>
            <a:ext cx="3264837" cy="1474666"/>
          </a:xfrm>
        </p:spPr>
        <p:txBody>
          <a:bodyPr anchor="b">
            <a:normAutofit/>
          </a:bodyPr>
          <a:lstStyle/>
          <a:p>
            <a:r>
              <a:rPr lang="en-IN" sz="2800">
                <a:solidFill>
                  <a:srgbClr val="595959"/>
                </a:solidFill>
              </a:rPr>
              <a:t>Satellite Image Processing (CNN)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581" y="2447337"/>
            <a:ext cx="3264837" cy="3770434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rgbClr val="595959"/>
                </a:solidFill>
              </a:rPr>
              <a:t>• Use MobileNetV3 for extracting fire-relevant features.</a:t>
            </a:r>
          </a:p>
          <a:p>
            <a:r>
              <a:rPr lang="en-US" sz="1700">
                <a:solidFill>
                  <a:srgbClr val="595959"/>
                </a:solidFill>
              </a:rPr>
              <a:t>• Focus on SWIR and NIR bands for fire detection.</a:t>
            </a:r>
          </a:p>
          <a:p>
            <a:r>
              <a:rPr lang="en-US" sz="1700">
                <a:solidFill>
                  <a:srgbClr val="595959"/>
                </a:solidFill>
              </a:rPr>
              <a:t>• Output: Feature embeddings for fusion.</a:t>
            </a:r>
          </a:p>
          <a:p>
            <a:endParaRPr lang="en-US" sz="1700">
              <a:solidFill>
                <a:srgbClr val="595959"/>
              </a:solidFill>
            </a:endParaRPr>
          </a:p>
        </p:txBody>
      </p:sp>
      <p:pic>
        <p:nvPicPr>
          <p:cNvPr id="5" name="Picture 4" descr="A group of blue squares&#10;&#10;AI-generated content may be incorrect.">
            <a:extLst>
              <a:ext uri="{FF2B5EF4-FFF2-40B4-BE49-F238E27FC236}">
                <a16:creationId xmlns:a16="http://schemas.microsoft.com/office/drawing/2014/main" id="{F52886BD-5397-1546-26AF-65AEBD47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222" y="134319"/>
            <a:ext cx="4935852" cy="3294681"/>
          </a:xfrm>
          <a:prstGeom prst="rect">
            <a:avLst/>
          </a:prstGeom>
        </p:spPr>
      </p:pic>
      <p:pic>
        <p:nvPicPr>
          <p:cNvPr id="7" name="Picture 6" descr="A group of images of different colors&#10;&#10;AI-generated content may be incorrect.">
            <a:extLst>
              <a:ext uri="{FF2B5EF4-FFF2-40B4-BE49-F238E27FC236}">
                <a16:creationId xmlns:a16="http://schemas.microsoft.com/office/drawing/2014/main" id="{FC6C59EF-9214-0F4E-5B11-401E6219C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222" y="3429000"/>
            <a:ext cx="4935852" cy="32905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Weather &amp; Terrain Processing (MLP/Transformer)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Transform weather and terrain data into feature embeddings.</a:t>
            </a:r>
          </a:p>
          <a:p>
            <a:r>
              <a:rPr dirty="0"/>
              <a:t> Use a Transformer or MLP model for feature extraction.</a:t>
            </a:r>
          </a:p>
          <a:p>
            <a:r>
              <a:rPr dirty="0"/>
              <a:t> Output: Encoded vectors for fusion.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Cross-Modal Fusion (Transformer)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Use attention-based fusion to dynamically </a:t>
            </a:r>
            <a:r>
              <a:rPr lang="en-IN" dirty="0"/>
              <a:t>   </a:t>
            </a:r>
            <a:r>
              <a:rPr dirty="0"/>
              <a:t>weigh modalities.</a:t>
            </a:r>
          </a:p>
          <a:p>
            <a:r>
              <a:rPr dirty="0"/>
              <a:t> Example: Prioritize SWIR in dry conditions.</a:t>
            </a:r>
          </a:p>
          <a:p>
            <a:r>
              <a:rPr dirty="0"/>
              <a:t> Output: Final fire/smoke prediction.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Explainability (Grad-CAM &amp; Attention Weights)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Grad-CAM highlights fire-relevant regions in satellite images.</a:t>
            </a:r>
          </a:p>
          <a:p>
            <a:r>
              <a:rPr dirty="0"/>
              <a:t>Attention weights show weather/terrain contributions.</a:t>
            </a:r>
          </a:p>
          <a:p>
            <a:r>
              <a:rPr dirty="0"/>
              <a:t>Helps interpret model decisions.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Training &amp;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Train using a combination of CNN, Transformer, and MLP.</a:t>
            </a:r>
          </a:p>
          <a:p>
            <a:r>
              <a:rPr dirty="0"/>
              <a:t> Evaluate with accuracy, precision, recall, and F1-score.</a:t>
            </a:r>
          </a:p>
          <a:p>
            <a:r>
              <a:rPr dirty="0"/>
              <a:t>Compare performance with baseline models.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Approach: Use a CNN-Transformer fusion model with explainability.</a:t>
            </a:r>
          </a:p>
          <a:p>
            <a:r>
              <a:rPr dirty="0"/>
              <a:t>Output: Fire/smoke probability with region-specific explanations.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&amp;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Data alignment across different resolutions.</a:t>
            </a:r>
          </a:p>
          <a:p>
            <a:r>
              <a:rPr dirty="0"/>
              <a:t>Handling class imbalance (fire vs. non-fire).</a:t>
            </a:r>
          </a:p>
          <a:p>
            <a:r>
              <a:rPr dirty="0"/>
              <a:t>Model interpretability using explainability methods.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Extend to real-time fire monitoring.</a:t>
            </a:r>
          </a:p>
          <a:p>
            <a:r>
              <a:rPr dirty="0"/>
              <a:t>Improve generalization for different regions.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Sentinel-2: 13 spectral bands (SWIR, NIR, Red Edge) for satellite imagery.</a:t>
            </a:r>
          </a:p>
          <a:p>
            <a:r>
              <a:t>• ERA5: Weather data (temperature, wind speed, humidity).</a:t>
            </a:r>
          </a:p>
          <a:p>
            <a:r>
              <a:t>• LANDFIRE: Terrain &amp; vegetation data (elevation, fuel type, canopy cover).</a:t>
            </a:r>
          </a:p>
          <a:p>
            <a:r>
              <a:t>• MODIS &amp; VIIRS: Fire labels from thermal anomaly detections.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66" y="525195"/>
            <a:ext cx="2989616" cy="1696797"/>
          </a:xfrm>
        </p:spPr>
        <p:txBody>
          <a:bodyPr anchor="b">
            <a:normAutofit/>
          </a:bodyPr>
          <a:lstStyle/>
          <a:p>
            <a:r>
              <a:rPr lang="en-IN" sz="3500" dirty="0"/>
              <a:t>Sentinel-2: Satellite Imagery</a:t>
            </a:r>
          </a:p>
        </p:txBody>
      </p:sp>
      <p:pic>
        <p:nvPicPr>
          <p:cNvPr id="5" name="Picture 4" descr="Fire and smoke">
            <a:extLst>
              <a:ext uri="{FF2B5EF4-FFF2-40B4-BE49-F238E27FC236}">
                <a16:creationId xmlns:a16="http://schemas.microsoft.com/office/drawing/2014/main" id="{EFEDBCBF-D440-AE6F-17BD-EA9D92A8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022" r="3" b="3"/>
          <a:stretch/>
        </p:blipFill>
        <p:spPr>
          <a:xfrm>
            <a:off x="3889915" y="163646"/>
            <a:ext cx="5105027" cy="26230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888" y="2441448"/>
            <a:ext cx="3369094" cy="36733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1" dirty="0"/>
              <a:t>13 spectral bands </a:t>
            </a:r>
            <a:r>
              <a:rPr lang="en-US" sz="1400" dirty="0"/>
              <a:t>with 10m–60m resolution.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SWIR and NIR bands crucial for fire detection.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 Available from Google Earth Engine (GEE).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False-Color Fire Visualization (SWIR2, SWIR1, Red)</a:t>
            </a:r>
            <a:r>
              <a:rPr lang="en-US" sz="1400" dirty="0"/>
              <a:t>: Uses infrared bands to highlight fire-affected areas, making active fires and burned regions clearly visible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Burn Severity Calculation (NBR - Normalized Burn Ratio)</a:t>
            </a:r>
            <a:r>
              <a:rPr lang="en-US" sz="1400" dirty="0"/>
              <a:t>: Compares Near Infrared (NIR) and Shortwave Infrared (SWIR2) to measure fire impact, with a color-coded map indicating burn severity.</a:t>
            </a:r>
          </a:p>
        </p:txBody>
      </p:sp>
      <p:pic>
        <p:nvPicPr>
          <p:cNvPr id="7" name="Picture 6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9A5A0C17-26D3-37EE-4EA2-556C3E3A09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3" r="3" b="3"/>
          <a:stretch/>
        </p:blipFill>
        <p:spPr>
          <a:xfrm>
            <a:off x="3889915" y="2956875"/>
            <a:ext cx="5105027" cy="3352653"/>
          </a:xfrm>
          <a:prstGeom prst="rect">
            <a:avLst/>
          </a:prstGeom>
        </p:spPr>
      </p:pic>
      <p:pic>
        <p:nvPicPr>
          <p:cNvPr id="8" name="Picture 7" descr="A satellite view of a forest&#10;&#10;AI-generated content may be incorrect.">
            <a:extLst>
              <a:ext uri="{FF2B5EF4-FFF2-40B4-BE49-F238E27FC236}">
                <a16:creationId xmlns:a16="http://schemas.microsoft.com/office/drawing/2014/main" id="{5F50BA75-FE52-BF58-0335-B47B6E13D3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428" r="-2" b="-2"/>
          <a:stretch/>
        </p:blipFill>
        <p:spPr>
          <a:xfrm>
            <a:off x="3889915" y="167932"/>
            <a:ext cx="5191934" cy="27430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AEA020-F47C-4D8F-B20C-E5BDB814A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satellite view of a mountain range&#10;&#10;AI-generated content may be incorrect.">
            <a:extLst>
              <a:ext uri="{FF2B5EF4-FFF2-40B4-BE49-F238E27FC236}">
                <a16:creationId xmlns:a16="http://schemas.microsoft.com/office/drawing/2014/main" id="{03B1CF89-981C-4AE7-0D66-D391D834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4" r="10032" b="1"/>
          <a:stretch/>
        </p:blipFill>
        <p:spPr>
          <a:xfrm>
            <a:off x="754380" y="545007"/>
            <a:ext cx="3742764" cy="2801817"/>
          </a:xfrm>
          <a:prstGeom prst="rect">
            <a:avLst/>
          </a:prstGeom>
        </p:spPr>
      </p:pic>
      <p:pic>
        <p:nvPicPr>
          <p:cNvPr id="9" name="Picture 8" descr="An aerial view of a land&#10;&#10;AI-generated content may be incorrect.">
            <a:extLst>
              <a:ext uri="{FF2B5EF4-FFF2-40B4-BE49-F238E27FC236}">
                <a16:creationId xmlns:a16="http://schemas.microsoft.com/office/drawing/2014/main" id="{69487392-480F-CC3C-7566-E389CD5F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6" r="10769" b="1"/>
          <a:stretch/>
        </p:blipFill>
        <p:spPr>
          <a:xfrm>
            <a:off x="4638394" y="545007"/>
            <a:ext cx="3742764" cy="2801817"/>
          </a:xfrm>
          <a:prstGeom prst="rect">
            <a:avLst/>
          </a:prstGeom>
        </p:spPr>
      </p:pic>
      <p:pic>
        <p:nvPicPr>
          <p:cNvPr id="5" name="Content Placeholder 4" descr="An aerial view of a body of water&#10;&#10;AI-generated content may be incorrect.">
            <a:extLst>
              <a:ext uri="{FF2B5EF4-FFF2-40B4-BE49-F238E27FC236}">
                <a16:creationId xmlns:a16="http://schemas.microsoft.com/office/drawing/2014/main" id="{3A10C2F3-E24F-6120-CA0E-0EA8E484C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11428" r="-2" b="-2"/>
          <a:stretch/>
        </p:blipFill>
        <p:spPr>
          <a:xfrm>
            <a:off x="754380" y="3518539"/>
            <a:ext cx="3742764" cy="2788943"/>
          </a:xfrm>
          <a:prstGeom prst="rect">
            <a:avLst/>
          </a:prstGeom>
        </p:spPr>
      </p:pic>
      <p:pic>
        <p:nvPicPr>
          <p:cNvPr id="7" name="Picture 6" descr="A satellite view of a forest&#10;&#10;AI-generated content may be incorrect.">
            <a:extLst>
              <a:ext uri="{FF2B5EF4-FFF2-40B4-BE49-F238E27FC236}">
                <a16:creationId xmlns:a16="http://schemas.microsoft.com/office/drawing/2014/main" id="{244CE302-0C12-DF86-C2DD-05A394632C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428" r="-2" b="-2"/>
          <a:stretch/>
        </p:blipFill>
        <p:spPr>
          <a:xfrm>
            <a:off x="4638394" y="3518539"/>
            <a:ext cx="3742764" cy="27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9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-1500"/>
            <a:ext cx="9143999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476" y="-1500"/>
            <a:ext cx="6089949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954" y="-3000"/>
            <a:ext cx="9150948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8902" y="0"/>
            <a:ext cx="8788573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8643D-5819-4E7E-A4B7-2FD960C2C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79" y="561203"/>
            <a:ext cx="7449518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600">
                <a:solidFill>
                  <a:srgbClr val="FFFFFF"/>
                </a:solidFill>
              </a:rPr>
              <a:t>False-Color Fire Visualization and Burn Severity Calculation </a:t>
            </a:r>
            <a:br>
              <a:rPr lang="en-US" sz="2600">
                <a:solidFill>
                  <a:srgbClr val="FFFFFF"/>
                </a:solidFill>
              </a:rPr>
            </a:br>
            <a:endParaRPr lang="en-US" sz="260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2888341"/>
            <a:ext cx="9152864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yellow and white background&#10;&#10;AI-generated content may be incorrect.">
            <a:extLst>
              <a:ext uri="{FF2B5EF4-FFF2-40B4-BE49-F238E27FC236}">
                <a16:creationId xmlns:a16="http://schemas.microsoft.com/office/drawing/2014/main" id="{25F55E08-0F5C-17B5-BDB4-097F4DD1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04" y="2133758"/>
            <a:ext cx="3235692" cy="3235692"/>
          </a:xfrm>
          <a:prstGeom prst="rect">
            <a:avLst/>
          </a:prstGeom>
        </p:spPr>
      </p:pic>
      <p:pic>
        <p:nvPicPr>
          <p:cNvPr id="5" name="Content Placeholder 4" descr="A close-up of a graph&#10;&#10;AI-generated content may be incorrect.">
            <a:extLst>
              <a:ext uri="{FF2B5EF4-FFF2-40B4-BE49-F238E27FC236}">
                <a16:creationId xmlns:a16="http://schemas.microsoft.com/office/drawing/2014/main" id="{FAADB741-7A45-9DE6-21EF-7DD2EAB09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7449" y="2133600"/>
            <a:ext cx="3235849" cy="32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ERA5: Weather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Provides hourly global weather data from 1940–present.</a:t>
            </a:r>
          </a:p>
          <a:p>
            <a:r>
              <a:rPr dirty="0"/>
              <a:t> Key variables: temperature, humidity, wind speed.</a:t>
            </a:r>
          </a:p>
          <a:p>
            <a:r>
              <a:rPr dirty="0"/>
              <a:t> Retrieved from Copernicus Climate Data Store (CDS).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LANDFIRE: Terrain &amp; Vegetation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Provides elevation, slope, fuel type, and canopy cover.</a:t>
            </a:r>
          </a:p>
          <a:p>
            <a:r>
              <a:rPr dirty="0"/>
              <a:t> Helps understand fire spread based on topography.</a:t>
            </a:r>
          </a:p>
          <a:p>
            <a:r>
              <a:rPr dirty="0"/>
              <a:t> Downloaded as </a:t>
            </a:r>
            <a:r>
              <a:rPr dirty="0" err="1"/>
              <a:t>GeoTIFFs</a:t>
            </a:r>
            <a:r>
              <a:rPr dirty="0"/>
              <a:t> for analysis.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MODIS &amp; VIIRS: Fire 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 MODIS: 1km resolution, available since 2000.</a:t>
            </a:r>
          </a:p>
          <a:p>
            <a:r>
              <a:rPr dirty="0"/>
              <a:t> VIIRS: 375m resolution, available since 2012.</a:t>
            </a:r>
          </a:p>
          <a:p>
            <a:r>
              <a:rPr dirty="0"/>
              <a:t> Used as ground truth for training.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706</Words>
  <Application>Microsoft Office PowerPoint</Application>
  <PresentationFormat>On-screen Show (4:3)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Fire and Smoke Detection Using Multimodal Fusion with Explainability</vt:lpstr>
      <vt:lpstr>Project Overview</vt:lpstr>
      <vt:lpstr>Datasets Used</vt:lpstr>
      <vt:lpstr>Sentinel-2: Satellite Imagery</vt:lpstr>
      <vt:lpstr>PowerPoint Presentation</vt:lpstr>
      <vt:lpstr>False-Color Fire Visualization and Burn Severity Calculation  </vt:lpstr>
      <vt:lpstr>ERA5: Weather Data</vt:lpstr>
      <vt:lpstr>LANDFIRE: Terrain &amp; Vegetation Data</vt:lpstr>
      <vt:lpstr>MODIS &amp; VIIRS: Fire Labels</vt:lpstr>
      <vt:lpstr>Data Pipeline Overview</vt:lpstr>
      <vt:lpstr>Fetching Fire Labels</vt:lpstr>
      <vt:lpstr>Matching Fire Labels with Satellite Data</vt:lpstr>
      <vt:lpstr>Data Storage Format</vt:lpstr>
      <vt:lpstr>Model Architecture Overview</vt:lpstr>
      <vt:lpstr>Satellite Image Processing (CNN)</vt:lpstr>
      <vt:lpstr>Weather &amp; Terrain Processing (MLP/Transformer)</vt:lpstr>
      <vt:lpstr>Cross-Modal Fusion (Transformer)</vt:lpstr>
      <vt:lpstr>Explainability (Grad-CAM &amp; Attention Weights)</vt:lpstr>
      <vt:lpstr>Model Training &amp; Evaluation</vt:lpstr>
      <vt:lpstr>Challenges &amp; Solutions</vt:lpstr>
      <vt:lpstr>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Bhavya Chanana</cp:lastModifiedBy>
  <cp:revision>5</cp:revision>
  <dcterms:created xsi:type="dcterms:W3CDTF">2013-01-27T09:14:16Z</dcterms:created>
  <dcterms:modified xsi:type="dcterms:W3CDTF">2025-01-31T19:46:36Z</dcterms:modified>
  <cp:category/>
</cp:coreProperties>
</file>